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2"/>
  </p:handoutMasterIdLst>
  <p:sldIdLst>
    <p:sldId id="256" r:id="rId2"/>
    <p:sldId id="267" r:id="rId3"/>
    <p:sldId id="268" r:id="rId4"/>
    <p:sldId id="283" r:id="rId5"/>
    <p:sldId id="277" r:id="rId6"/>
    <p:sldId id="259" r:id="rId7"/>
    <p:sldId id="264" r:id="rId8"/>
    <p:sldId id="262" r:id="rId9"/>
    <p:sldId id="263" r:id="rId10"/>
    <p:sldId id="261" r:id="rId11"/>
    <p:sldId id="278" r:id="rId12"/>
    <p:sldId id="284" r:id="rId13"/>
    <p:sldId id="285" r:id="rId14"/>
    <p:sldId id="286" r:id="rId15"/>
    <p:sldId id="279" r:id="rId16"/>
    <p:sldId id="281" r:id="rId17"/>
    <p:sldId id="282" r:id="rId18"/>
    <p:sldId id="271" r:id="rId19"/>
    <p:sldId id="272" r:id="rId20"/>
    <p:sldId id="276" r:id="rId21"/>
  </p:sldIdLst>
  <p:sldSz cx="12192000" cy="6858000"/>
  <p:notesSz cx="6797675" cy="99266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115" d="100"/>
          <a:sy n="115" d="100"/>
        </p:scale>
        <p:origin x="-1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36CD4-53D5-4DE0-B55A-306C84EDA345}" type="datetimeFigureOut">
              <a:rPr lang="sk-SK" smtClean="0"/>
              <a:t>31. 8. 2018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ADDED-27E0-4985-80C5-AB77F112BC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4799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8FD3D50-D97B-4C4F-9818-79B6C2F5CDF9}" type="datetimeFigureOut">
              <a:rPr lang="sk-SK" smtClean="0"/>
              <a:t>31. 8. 2018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40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31. 8. 2018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5466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31. 8. 2018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267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31. 8. 2018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387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31. 8. 2018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7927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31. 8. 2018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717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31. 8. 2018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591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31. 8. 2018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311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31. 8. 2018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05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31. 8. 2018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48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31. 8. 2018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70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31. 8. 2018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88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31. 8. 2018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041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31. 8. 2018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90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31. 8. 2018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748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31. 8. 2018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695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31. 8. 2018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0798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FD3D50-D97B-4C4F-9818-79B6C2F5CDF9}" type="datetimeFigureOut">
              <a:rPr lang="sk-SK" smtClean="0"/>
              <a:t>31. 8. 2018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876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erasmus.ujs.sk/hu/hallgatoi-mobilitas/tanulmanyi-mobilitas.htm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s.ubbcluj.ro/wp-content/uploads/makovecz-hallgatoi-osztondijprogram-20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99" y="820192"/>
            <a:ext cx="10463129" cy="395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335713" y="4978400"/>
            <a:ext cx="115443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/>
              <a:t>Kárpát-medencei Felsőoktatási Intézmények Együttműködési Keretprogramja</a:t>
            </a:r>
            <a:endParaRPr lang="sk-SK" sz="3200" b="1" dirty="0"/>
          </a:p>
          <a:p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614028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803223" y="596900"/>
            <a:ext cx="5585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err="1" smtClean="0"/>
              <a:t>Szegedi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Tudományegyetem</a:t>
            </a:r>
            <a:endParaRPr lang="sk-SK" sz="3600" b="1" dirty="0" smtClean="0"/>
          </a:p>
        </p:txBody>
      </p:sp>
      <p:pic>
        <p:nvPicPr>
          <p:cNvPr id="3074" name="Picture 2" descr="http://www.u-szeged.hu/site/upload/2011/08/szembolteljes_kez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151" y="2235200"/>
            <a:ext cx="7518400" cy="406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75269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954849" y="558800"/>
            <a:ext cx="652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err="1" smtClean="0"/>
              <a:t>Széchenyi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István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Egyetem</a:t>
            </a:r>
            <a:r>
              <a:rPr lang="sk-SK" sz="3600" b="1" dirty="0" smtClean="0"/>
              <a:t>, </a:t>
            </a:r>
            <a:r>
              <a:rPr lang="sk-SK" sz="3600" b="1" dirty="0" err="1" smtClean="0"/>
              <a:t>Győr</a:t>
            </a:r>
            <a:endParaRPr lang="sk-SK" sz="3600" b="1" dirty="0" smtClean="0"/>
          </a:p>
        </p:txBody>
      </p:sp>
      <p:pic>
        <p:nvPicPr>
          <p:cNvPr id="1026" name="Picture 2" descr="http://novoferm.hu/images/referenciak/szechenyi-istvan-egyetem/szie_kulso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1" y="2133600"/>
            <a:ext cx="5638800" cy="4229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8" name="Picture 4" descr="http://static3.architectforum.hu/files2012/n00/01/84/29/body/800-7t986p-utt-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5676">
            <a:off x="6303962" y="2299203"/>
            <a:ext cx="5590887" cy="37103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50076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215017" y="558800"/>
            <a:ext cx="6257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/>
              <a:t>Pécsi </a:t>
            </a:r>
            <a:r>
              <a:rPr lang="sk-SK" sz="3600" b="1" dirty="0" err="1" smtClean="0"/>
              <a:t>Tudományegyetem</a:t>
            </a:r>
            <a:r>
              <a:rPr lang="sk-SK" sz="3600" b="1" dirty="0" smtClean="0"/>
              <a:t>, Pécs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00" y="2652930"/>
            <a:ext cx="3167888" cy="20143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2133600"/>
            <a:ext cx="6228690" cy="41544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16013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860452" y="558800"/>
            <a:ext cx="8966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err="1" smtClean="0"/>
              <a:t>Pápai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Református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Teológiai</a:t>
            </a:r>
            <a:r>
              <a:rPr lang="sk-SK" sz="3600" b="1" dirty="0" smtClean="0"/>
              <a:t> Akadémia, </a:t>
            </a:r>
            <a:r>
              <a:rPr lang="sk-SK" sz="3600" b="1" dirty="0" err="1" smtClean="0"/>
              <a:t>Pápa</a:t>
            </a:r>
            <a:endParaRPr lang="sk-SK" sz="3600" b="1" dirty="0" smtClean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234" y="1598831"/>
            <a:ext cx="2476190" cy="22857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0797">
            <a:off x="470716" y="1778000"/>
            <a:ext cx="5390222" cy="36149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509">
            <a:off x="5251634" y="3380393"/>
            <a:ext cx="3810000" cy="2832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5854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726723" y="558800"/>
            <a:ext cx="7233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err="1" smtClean="0"/>
              <a:t>Nyíregyházi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Egyetem</a:t>
            </a:r>
            <a:r>
              <a:rPr lang="sk-SK" sz="3600" b="1" dirty="0" smtClean="0"/>
              <a:t>, </a:t>
            </a:r>
            <a:r>
              <a:rPr lang="sk-SK" sz="3600" b="1" dirty="0" err="1" smtClean="0"/>
              <a:t>Nyíregyháza</a:t>
            </a:r>
            <a:endParaRPr lang="sk-SK" sz="3600" b="1" dirty="0" smtClean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0" y="1333500"/>
            <a:ext cx="23622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3242">
            <a:off x="1213770" y="1628224"/>
            <a:ext cx="6749759" cy="46258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95193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281614" y="591127"/>
            <a:ext cx="97638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/>
              <a:t>ROMÁNIA</a:t>
            </a:r>
          </a:p>
          <a:p>
            <a:pPr algn="ctr"/>
            <a:r>
              <a:rPr lang="sk-SK" sz="3600" b="1" dirty="0" smtClean="0"/>
              <a:t>SAPIENTIA </a:t>
            </a:r>
            <a:r>
              <a:rPr lang="sk-SK" sz="3600" b="1" dirty="0" err="1" smtClean="0"/>
              <a:t>Erdélyi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Magyar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Tudományegyetem</a:t>
            </a:r>
            <a:endParaRPr lang="sk-SK" sz="3600" b="1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203" y="2528062"/>
            <a:ext cx="2539238" cy="25392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http://www.sapientia.ro/thumbs/page-13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9" y="2654300"/>
            <a:ext cx="7262295" cy="36404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55344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469008" y="546100"/>
            <a:ext cx="51634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/>
              <a:t>SZERBIA</a:t>
            </a:r>
          </a:p>
          <a:p>
            <a:pPr algn="ctr"/>
            <a:r>
              <a:rPr lang="sk-SK" sz="3600" b="1" dirty="0" err="1" smtClean="0"/>
              <a:t>Újvidéki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Egyetem</a:t>
            </a:r>
            <a:endParaRPr lang="sk-SK" sz="3600" b="1" dirty="0"/>
          </a:p>
          <a:p>
            <a:r>
              <a:rPr lang="sk-SK" sz="3600" b="1" dirty="0" err="1" smtClean="0"/>
              <a:t>Bölcsészettudományi</a:t>
            </a:r>
            <a:r>
              <a:rPr lang="sk-SK" sz="3600" b="1" dirty="0" smtClean="0"/>
              <a:t> Kar</a:t>
            </a:r>
            <a:endParaRPr lang="sk-SK" sz="3600" b="1" dirty="0"/>
          </a:p>
        </p:txBody>
      </p:sp>
      <p:pic>
        <p:nvPicPr>
          <p:cNvPr id="3074" name="Picture 2" descr="http://www.kulturput.rs/wp-content/uploads/2013/11/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6883">
            <a:off x="4686470" y="2684430"/>
            <a:ext cx="7108938" cy="36877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" name="Picture 4" descr="Výsledok vyh&amp;lcaron;adávania obrázkov pre dopyt újvidéki egye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0686">
            <a:off x="467877" y="2920353"/>
            <a:ext cx="4823880" cy="3215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1725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060388" y="571500"/>
            <a:ext cx="81616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/>
              <a:t>UKRAJNA</a:t>
            </a:r>
          </a:p>
          <a:p>
            <a:pPr algn="ctr"/>
            <a:r>
              <a:rPr lang="sk-SK" sz="3600" b="1" dirty="0" smtClean="0"/>
              <a:t>II. </a:t>
            </a:r>
            <a:r>
              <a:rPr lang="sk-SK" sz="3600" b="1" dirty="0" err="1"/>
              <a:t>R</a:t>
            </a:r>
            <a:r>
              <a:rPr lang="sk-SK" sz="3600" b="1" dirty="0" err="1" smtClean="0"/>
              <a:t>ákóczi</a:t>
            </a:r>
            <a:r>
              <a:rPr lang="sk-SK" sz="3600" b="1" dirty="0" smtClean="0"/>
              <a:t> </a:t>
            </a:r>
            <a:r>
              <a:rPr lang="sk-SK" sz="3600" b="1" dirty="0" err="1"/>
              <a:t>F</a:t>
            </a:r>
            <a:r>
              <a:rPr lang="sk-SK" sz="3600" b="1" dirty="0" err="1" smtClean="0"/>
              <a:t>erenc</a:t>
            </a:r>
            <a:r>
              <a:rPr lang="sk-SK" sz="3600" b="1" dirty="0" smtClean="0"/>
              <a:t> </a:t>
            </a:r>
          </a:p>
          <a:p>
            <a:pPr algn="ctr"/>
            <a:r>
              <a:rPr lang="sk-SK" sz="3600" b="1" dirty="0" err="1"/>
              <a:t>K</a:t>
            </a:r>
            <a:r>
              <a:rPr lang="sk-SK" sz="3600" b="1" dirty="0" err="1" smtClean="0"/>
              <a:t>árpátaljai</a:t>
            </a:r>
            <a:r>
              <a:rPr lang="sk-SK" sz="3600" b="1" dirty="0" smtClean="0"/>
              <a:t> </a:t>
            </a:r>
            <a:r>
              <a:rPr lang="sk-SK" sz="3600" b="1" dirty="0" err="1"/>
              <a:t>M</a:t>
            </a:r>
            <a:r>
              <a:rPr lang="sk-SK" sz="3600" b="1" dirty="0" err="1" smtClean="0"/>
              <a:t>agyar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Főiskola</a:t>
            </a:r>
            <a:r>
              <a:rPr lang="sk-SK" sz="3600" b="1" dirty="0" smtClean="0"/>
              <a:t>, </a:t>
            </a:r>
            <a:r>
              <a:rPr lang="sk-SK" sz="3600" b="1" dirty="0" err="1" smtClean="0"/>
              <a:t>Beregszász</a:t>
            </a:r>
            <a:endParaRPr lang="sk-SK" sz="3600" b="1" dirty="0" smtClean="0"/>
          </a:p>
        </p:txBody>
      </p:sp>
      <p:pic>
        <p:nvPicPr>
          <p:cNvPr id="4100" name="Picture 4" descr="http://kmf.uz.ua/hun114/images/stories/logofoiskolan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269376"/>
            <a:ext cx="1835916" cy="14195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3008">
            <a:off x="3642270" y="2890129"/>
            <a:ext cx="4997890" cy="37484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39875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850900" y="736600"/>
            <a:ext cx="104775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/>
              <a:t>MOBILITÁS </a:t>
            </a:r>
            <a:r>
              <a:rPr lang="hu-HU" sz="3600" b="1" dirty="0"/>
              <a:t>ELŐTTI TEENDŐK</a:t>
            </a:r>
            <a:endParaRPr lang="sk-SK" sz="3600" dirty="0"/>
          </a:p>
          <a:p>
            <a:endParaRPr lang="hu-HU" sz="3600" dirty="0" smtClean="0"/>
          </a:p>
          <a:p>
            <a:pPr marL="742950" indent="-742950">
              <a:buFont typeface="+mj-lt"/>
              <a:buAutoNum type="alphaUcPeriod"/>
            </a:pPr>
            <a:r>
              <a:rPr lang="hu-HU" sz="3600" b="1" dirty="0" smtClean="0"/>
              <a:t>Jelentkezőlap</a:t>
            </a:r>
            <a:r>
              <a:rPr lang="hu-HU" sz="3600" dirty="0" smtClean="0"/>
              <a:t> </a:t>
            </a:r>
            <a:r>
              <a:rPr lang="hu-HU" sz="3600" dirty="0"/>
              <a:t>benyújtása az eddigi tanulmányi eredmények kivonatával, önéletrajzzal és motivációs levéllel</a:t>
            </a:r>
            <a:endParaRPr lang="sk-SK" sz="3600" dirty="0"/>
          </a:p>
          <a:p>
            <a:pPr marL="742950" indent="-742950">
              <a:buFont typeface="+mj-lt"/>
              <a:buAutoNum type="alphaUcPeriod"/>
            </a:pPr>
            <a:r>
              <a:rPr lang="hu-HU" sz="3600" dirty="0" smtClean="0"/>
              <a:t>Tervezett </a:t>
            </a:r>
            <a:r>
              <a:rPr lang="hu-HU" sz="3600" dirty="0"/>
              <a:t>mobilitási program összeállítása</a:t>
            </a:r>
            <a:endParaRPr lang="sk-SK" sz="3600" dirty="0"/>
          </a:p>
          <a:p>
            <a:pPr marL="742950" indent="-742950">
              <a:buFont typeface="+mj-lt"/>
              <a:buAutoNum type="alphaUcPeriod"/>
            </a:pPr>
            <a:r>
              <a:rPr lang="hu-HU" sz="3600" b="1" dirty="0" smtClean="0"/>
              <a:t>Támogatási </a:t>
            </a:r>
            <a:r>
              <a:rPr lang="hu-HU" sz="3600" b="1" dirty="0"/>
              <a:t>szerződés </a:t>
            </a:r>
            <a:r>
              <a:rPr lang="hu-HU" sz="3600" dirty="0"/>
              <a:t>kiállítása</a:t>
            </a:r>
            <a:endParaRPr lang="sk-SK" sz="3600" dirty="0"/>
          </a:p>
          <a:p>
            <a:pPr marL="742950" indent="-742950">
              <a:buFont typeface="+mj-lt"/>
              <a:buAutoNum type="alphaUcPeriod"/>
            </a:pPr>
            <a:r>
              <a:rPr lang="hu-HU" sz="3600" dirty="0" smtClean="0"/>
              <a:t>Kapcsolatfelvétel </a:t>
            </a:r>
            <a:r>
              <a:rPr lang="hu-HU" sz="3600" dirty="0"/>
              <a:t>a fogadó intézmény koordinátorával</a:t>
            </a:r>
            <a:endParaRPr lang="sk-SK" sz="3600" dirty="0"/>
          </a:p>
          <a:p>
            <a:pPr marL="742950" indent="-742950">
              <a:buFont typeface="+mj-lt"/>
              <a:buAutoNum type="alphaUcPeriod"/>
            </a:pPr>
            <a:r>
              <a:rPr lang="hu-HU" sz="3600" dirty="0" smtClean="0"/>
              <a:t>Szállás </a:t>
            </a:r>
            <a:r>
              <a:rPr lang="hu-HU" sz="3600" dirty="0"/>
              <a:t>bebiztosítása</a:t>
            </a:r>
            <a:endParaRPr lang="sk-SK" sz="36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41291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850900" y="685800"/>
            <a:ext cx="10515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/>
              <a:t>MOBILITÁS </a:t>
            </a:r>
            <a:r>
              <a:rPr lang="hu-HU" sz="3600" b="1" dirty="0"/>
              <a:t>ALATTI TEENDŐK</a:t>
            </a:r>
            <a:endParaRPr lang="sk-SK" sz="3600" dirty="0"/>
          </a:p>
          <a:p>
            <a:r>
              <a:rPr lang="hu-HU" sz="3600" dirty="0"/>
              <a:t>Bárminemű változás esetén értesíteni a küldő egyetem </a:t>
            </a:r>
            <a:r>
              <a:rPr lang="hu-HU" sz="3600" dirty="0" smtClean="0"/>
              <a:t>koordinátorát.</a:t>
            </a:r>
            <a:endParaRPr lang="sk-SK" sz="3600" dirty="0"/>
          </a:p>
          <a:p>
            <a:r>
              <a:rPr lang="hu-HU" sz="3600" dirty="0"/>
              <a:t> </a:t>
            </a:r>
            <a:endParaRPr lang="sk-SK" sz="3600" dirty="0"/>
          </a:p>
          <a:p>
            <a:endParaRPr lang="hu-HU" sz="3600" b="1" dirty="0" smtClean="0"/>
          </a:p>
          <a:p>
            <a:r>
              <a:rPr lang="hu-HU" sz="3600" b="1" dirty="0" smtClean="0"/>
              <a:t>MOBILITÁS </a:t>
            </a:r>
            <a:r>
              <a:rPr lang="hu-HU" sz="3600" b="1" dirty="0"/>
              <a:t>UTÁNI TEENDŐK</a:t>
            </a:r>
            <a:endParaRPr lang="sk-SK" sz="3600" dirty="0"/>
          </a:p>
          <a:p>
            <a:r>
              <a:rPr lang="hu-HU" sz="3600" dirty="0"/>
              <a:t>Felmutatni a SJE koordinátorának a fogadó intézményben elért eredmények tanulmányi átiratát, </a:t>
            </a:r>
            <a:r>
              <a:rPr lang="hu-HU" sz="3600" dirty="0" smtClean="0"/>
              <a:t>valamint az </a:t>
            </a:r>
            <a:r>
              <a:rPr lang="hu-HU" sz="3600" dirty="0"/>
              <a:t>igazolást a részképzés teljesítéséről. </a:t>
            </a:r>
            <a:endParaRPr lang="sk-SK" sz="36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74312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ok vyh&amp;lcaron;adávania obrázkov pre dopyt emberi er&amp;odblac;források minisztériu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658812"/>
            <a:ext cx="5048250" cy="344805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584200" y="4483100"/>
            <a:ext cx="10947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/>
              <a:t>Az Emberi Erőforrások Minisztériuma által támogatott együttműködés </a:t>
            </a:r>
            <a:endParaRPr lang="hu-HU" sz="2800" b="1" dirty="0" smtClean="0"/>
          </a:p>
          <a:p>
            <a:pPr algn="ctr"/>
            <a:r>
              <a:rPr lang="hu-HU" sz="2800" b="1" dirty="0" smtClean="0"/>
              <a:t>felsőoktatási </a:t>
            </a:r>
            <a:r>
              <a:rPr lang="hu-HU" sz="2800" b="1" dirty="0"/>
              <a:t>tanulmányi célú </a:t>
            </a:r>
            <a:r>
              <a:rPr lang="hu-HU" sz="2800" b="1" dirty="0" smtClean="0"/>
              <a:t>hallgatói </a:t>
            </a:r>
            <a:r>
              <a:rPr lang="hu-HU" sz="2800" b="1" dirty="0"/>
              <a:t>mobilitások megvalósítására </a:t>
            </a:r>
            <a:endParaRPr lang="hu-HU" sz="2800" b="1" dirty="0" smtClean="0"/>
          </a:p>
          <a:p>
            <a:pPr algn="ctr"/>
            <a:r>
              <a:rPr lang="hu-HU" sz="2800" b="1" dirty="0" smtClean="0"/>
              <a:t>a </a:t>
            </a:r>
            <a:r>
              <a:rPr lang="hu-HU" sz="2800" b="1" dirty="0" smtClean="0"/>
              <a:t>2018/2019 </a:t>
            </a:r>
            <a:r>
              <a:rPr lang="hu-HU" sz="2800" b="1" dirty="0"/>
              <a:t>tanévre </a:t>
            </a:r>
            <a:endParaRPr lang="sk-SK" sz="2800" b="1" dirty="0"/>
          </a:p>
          <a:p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519133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175462" y="689950"/>
            <a:ext cx="6026727" cy="574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dirty="0" smtClean="0"/>
              <a:t>“</a:t>
            </a:r>
            <a:r>
              <a:rPr lang="hu-HU" sz="3600" b="1" i="1" dirty="0" smtClean="0"/>
              <a:t>Amikor elérjük céljainkat nem az a jutalom, amit kapunk, hanem az, amivé közben válunk…</a:t>
            </a:r>
            <a:r>
              <a:rPr lang="hu-HU" sz="3600" b="1" dirty="0" smtClean="0"/>
              <a:t>” </a:t>
            </a:r>
          </a:p>
          <a:p>
            <a:r>
              <a:rPr lang="hu-HU" sz="3600" b="1" dirty="0" smtClean="0"/>
              <a:t>(Andrew </a:t>
            </a:r>
            <a:r>
              <a:rPr lang="hu-HU" sz="3600" b="1" dirty="0" err="1" smtClean="0"/>
              <a:t>Matthews</a:t>
            </a:r>
            <a:r>
              <a:rPr lang="hu-HU" sz="3600" b="1" dirty="0" smtClean="0"/>
              <a:t>)</a:t>
            </a:r>
          </a:p>
          <a:p>
            <a:pPr algn="ctr"/>
            <a:endParaRPr lang="hu-HU" sz="3600" dirty="0" smtClean="0"/>
          </a:p>
          <a:p>
            <a:pPr algn="ctr"/>
            <a:r>
              <a:rPr lang="hu-HU" sz="3600" dirty="0" smtClean="0"/>
              <a:t>MENJ, MERT A VILÁG </a:t>
            </a:r>
            <a:endParaRPr lang="hu-HU" sz="3600" dirty="0" smtClean="0"/>
          </a:p>
          <a:p>
            <a:pPr algn="ctr"/>
            <a:r>
              <a:rPr lang="hu-HU" sz="3600" dirty="0" smtClean="0"/>
              <a:t>A TIÉD.</a:t>
            </a:r>
          </a:p>
          <a:p>
            <a:pPr algn="ctr"/>
            <a:r>
              <a:rPr lang="hu-HU" sz="3600" dirty="0" smtClean="0"/>
              <a:t>JELENTKEZZ </a:t>
            </a:r>
            <a:r>
              <a:rPr lang="hu-HU" sz="3600" dirty="0" smtClean="0"/>
              <a:t>HÁT BÁTRAN</a:t>
            </a:r>
            <a:r>
              <a:rPr lang="sk-SK" sz="3600" dirty="0" smtClean="0"/>
              <a:t>!</a:t>
            </a:r>
            <a:r>
              <a:rPr lang="hu-HU" sz="3600" dirty="0" smtClean="0"/>
              <a:t> </a:t>
            </a:r>
            <a:endParaRPr lang="hu-HU" sz="3600" dirty="0"/>
          </a:p>
        </p:txBody>
      </p:sp>
      <p:pic>
        <p:nvPicPr>
          <p:cNvPr id="3" name="Picture 3" descr="C:\Users\User\Desktop\faliujsagra\vi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4354">
            <a:off x="929042" y="3719318"/>
            <a:ext cx="2193032" cy="1886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Picture 2" descr="C:\Users\User\Desktop\faliujsagra\smi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3412">
            <a:off x="9258903" y="1211258"/>
            <a:ext cx="1905000" cy="1771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1712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838200" y="914400"/>
            <a:ext cx="106172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/>
              <a:t>PÁLYÁZAT </a:t>
            </a:r>
            <a:r>
              <a:rPr lang="hu-HU" sz="3600" b="1" dirty="0"/>
              <a:t>MENETE:</a:t>
            </a:r>
            <a:r>
              <a:rPr lang="hu-HU" sz="3600" dirty="0"/>
              <a:t> </a:t>
            </a:r>
            <a:endParaRPr lang="sk-SK" sz="3600" dirty="0"/>
          </a:p>
          <a:p>
            <a:endParaRPr lang="hu-H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dirty="0" smtClean="0"/>
              <a:t>folyamatos </a:t>
            </a:r>
            <a:r>
              <a:rPr lang="hu-HU" sz="3600" dirty="0"/>
              <a:t>hallgatói jogviszonyod van a </a:t>
            </a:r>
            <a:r>
              <a:rPr lang="hu-HU" sz="3600" dirty="0" err="1"/>
              <a:t>SJE-vel</a:t>
            </a:r>
            <a:endParaRPr lang="sk-SK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dirty="0" smtClean="0"/>
              <a:t>a</a:t>
            </a:r>
            <a:r>
              <a:rPr lang="hu-HU" sz="3600" dirty="0"/>
              <a:t> felsőoktatási tanulmányaid első évében is </a:t>
            </a:r>
            <a:r>
              <a:rPr lang="hu-HU" sz="3600" dirty="0" smtClean="0"/>
              <a:t>kiutazhatsz</a:t>
            </a:r>
            <a:endParaRPr lang="sk-SK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b="1" dirty="0" smtClean="0"/>
              <a:t>időtartam</a:t>
            </a:r>
            <a:r>
              <a:rPr lang="hu-HU" sz="3600" b="1" dirty="0"/>
              <a:t>: </a:t>
            </a:r>
            <a:r>
              <a:rPr lang="hu-HU" sz="3600" dirty="0" smtClean="0"/>
              <a:t>képzési </a:t>
            </a:r>
            <a:r>
              <a:rPr lang="hu-HU" sz="3600" dirty="0"/>
              <a:t>ciklusonként (alap, mester, doktori) </a:t>
            </a:r>
            <a:r>
              <a:rPr lang="sk-SK" sz="3600" dirty="0" smtClean="0"/>
              <a:t>1–5 </a:t>
            </a:r>
            <a:r>
              <a:rPr lang="sk-SK" sz="3600" dirty="0" err="1" smtClean="0"/>
              <a:t>hónap</a:t>
            </a:r>
            <a:endParaRPr lang="sk-SK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b="1" dirty="0" smtClean="0"/>
              <a:t>az </a:t>
            </a:r>
            <a:r>
              <a:rPr lang="hu-HU" sz="3600" b="1" dirty="0"/>
              <a:t>ösztöndíj elemei: </a:t>
            </a:r>
            <a:r>
              <a:rPr lang="hu-HU" sz="3600" dirty="0"/>
              <a:t>alap ösztöndíjrész, kollégiumi ösztöndíjrész és utazási ösztöndíj</a:t>
            </a:r>
            <a:endParaRPr lang="sk-SK" sz="36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74883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977900" y="1663700"/>
            <a:ext cx="10591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600" dirty="0" smtClean="0"/>
              <a:t>A 2017/18-as </a:t>
            </a:r>
            <a:r>
              <a:rPr lang="sk-SK" sz="3600" dirty="0" err="1" smtClean="0"/>
              <a:t>akadémiai</a:t>
            </a:r>
            <a:r>
              <a:rPr lang="sk-SK" sz="3600" dirty="0" smtClean="0"/>
              <a:t> </a:t>
            </a:r>
            <a:r>
              <a:rPr lang="sk-SK" sz="3600" dirty="0" err="1" smtClean="0"/>
              <a:t>évtől</a:t>
            </a:r>
            <a:r>
              <a:rPr lang="sk-SK" sz="3600" dirty="0" smtClean="0"/>
              <a:t> </a:t>
            </a:r>
            <a:r>
              <a:rPr lang="sk-SK" sz="3600" dirty="0"/>
              <a:t>a</a:t>
            </a:r>
            <a:r>
              <a:rPr lang="sk-SK" sz="3600" dirty="0" smtClean="0"/>
              <a:t> </a:t>
            </a:r>
            <a:r>
              <a:rPr lang="sk-SK" sz="3600" dirty="0" err="1"/>
              <a:t>Makovecz</a:t>
            </a:r>
            <a:r>
              <a:rPr lang="sk-SK" sz="3600" dirty="0"/>
              <a:t> </a:t>
            </a:r>
            <a:r>
              <a:rPr lang="sk-SK" sz="3600" dirty="0" err="1"/>
              <a:t>hallgatói</a:t>
            </a:r>
            <a:r>
              <a:rPr lang="sk-SK" sz="3600" dirty="0"/>
              <a:t> </a:t>
            </a:r>
            <a:r>
              <a:rPr lang="sk-SK" sz="3600" dirty="0" err="1"/>
              <a:t>ösztöndíjprogram</a:t>
            </a:r>
            <a:r>
              <a:rPr lang="sk-SK" sz="3600" dirty="0"/>
              <a:t> </a:t>
            </a:r>
            <a:r>
              <a:rPr lang="sk-SK" sz="3600" dirty="0" err="1"/>
              <a:t>követelményei</a:t>
            </a:r>
            <a:r>
              <a:rPr lang="sk-SK" sz="3600" dirty="0"/>
              <a:t> </a:t>
            </a:r>
            <a:r>
              <a:rPr lang="sk-SK" sz="3600" dirty="0" err="1" smtClean="0"/>
              <a:t>megegyeznek</a:t>
            </a:r>
            <a:r>
              <a:rPr lang="sk-SK" sz="3600" dirty="0" smtClean="0"/>
              <a:t> </a:t>
            </a:r>
            <a:r>
              <a:rPr lang="sk-SK" sz="3600" dirty="0" err="1"/>
              <a:t>az</a:t>
            </a:r>
            <a:r>
              <a:rPr lang="sk-SK" sz="3600" dirty="0"/>
              <a:t> Erasmus+ program </a:t>
            </a:r>
            <a:r>
              <a:rPr lang="sk-SK" sz="3600" dirty="0" err="1"/>
              <a:t>követelményeivel</a:t>
            </a:r>
            <a:r>
              <a:rPr lang="sk-SK" sz="3600" dirty="0" smtClean="0"/>
              <a:t>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600" dirty="0" err="1" smtClean="0"/>
              <a:t>Bővebb</a:t>
            </a:r>
            <a:r>
              <a:rPr lang="sk-SK" sz="3600" dirty="0"/>
              <a:t> </a:t>
            </a:r>
            <a:r>
              <a:rPr lang="sk-SK" sz="3600" dirty="0" err="1"/>
              <a:t>információ</a:t>
            </a:r>
            <a:r>
              <a:rPr lang="sk-SK" sz="3600" dirty="0" smtClean="0"/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600" dirty="0" smtClean="0">
                <a:hlinkClick r:id="rId2"/>
              </a:rPr>
              <a:t>http</a:t>
            </a:r>
            <a:r>
              <a:rPr lang="sk-SK" sz="3600" dirty="0">
                <a:hlinkClick r:id="rId2"/>
              </a:rPr>
              <a:t>://</a:t>
            </a:r>
            <a:r>
              <a:rPr lang="sk-SK" sz="3600" dirty="0" smtClean="0">
                <a:hlinkClick r:id="rId2"/>
              </a:rPr>
              <a:t>erasmus.ujs.sk/hu/hallgatoi-mobilitas/tanulmanyi-mobilitas.html</a:t>
            </a:r>
            <a:endParaRPr lang="sk-SK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3827531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748614" y="2692400"/>
            <a:ext cx="63300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/>
              <a:t>KIUTAZÁSI LEHETŐSÉGEK</a:t>
            </a:r>
          </a:p>
          <a:p>
            <a:pPr algn="ctr"/>
            <a:r>
              <a:rPr lang="sk-SK" sz="3600" b="1" dirty="0" smtClean="0"/>
              <a:t>MAGYARORSZÁG</a:t>
            </a:r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val="1242751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914400" y="679664"/>
            <a:ext cx="1050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err="1" smtClean="0"/>
              <a:t>Eötvös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Loránd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Tudományegyetem</a:t>
            </a:r>
            <a:r>
              <a:rPr lang="sk-SK" sz="3600" b="1" dirty="0" smtClean="0"/>
              <a:t>, </a:t>
            </a:r>
            <a:r>
              <a:rPr lang="sk-SK" sz="3600" b="1" dirty="0" err="1" smtClean="0"/>
              <a:t>Budapest</a:t>
            </a:r>
            <a:endParaRPr lang="sk-SK" sz="3600" b="1" dirty="0" smtClean="0"/>
          </a:p>
        </p:txBody>
      </p:sp>
      <p:pic>
        <p:nvPicPr>
          <p:cNvPr id="1028" name="Picture 4" descr="http://www.budapest-foto.hu/Budapest%20kepek/ELTE_Muzeum%20korut%204-8_2005%20julius%2030_057_8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661">
            <a:off x="6092884" y="2163456"/>
            <a:ext cx="5648368" cy="4236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9" y="2218978"/>
            <a:ext cx="5727701" cy="41252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03768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601777" y="546100"/>
            <a:ext cx="7453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err="1" smtClean="0"/>
              <a:t>Zsigmond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Király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Egyetem</a:t>
            </a:r>
            <a:r>
              <a:rPr lang="sk-SK" sz="3600" b="1" dirty="0" smtClean="0"/>
              <a:t>, </a:t>
            </a:r>
            <a:r>
              <a:rPr lang="sk-SK" sz="3600" b="1" dirty="0" err="1" smtClean="0"/>
              <a:t>Budapest</a:t>
            </a:r>
            <a:endParaRPr lang="sk-SK" sz="3600" b="1" dirty="0" smtClean="0"/>
          </a:p>
        </p:txBody>
      </p:sp>
      <p:pic>
        <p:nvPicPr>
          <p:cNvPr id="6148" name="Picture 4" descr="http://ekladata.com/LywmS_XYdiLf8rgBV4aBtqFFu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146300"/>
            <a:ext cx="6355207" cy="42151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150" name="Picture 6" descr="Výsledok vyh&amp;lcaron;adávania obrázkov pre dopyt zsigmond király egye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6962">
            <a:off x="7821553" y="2232462"/>
            <a:ext cx="3095625" cy="3095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81935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908300" y="635000"/>
            <a:ext cx="6813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err="1" smtClean="0"/>
              <a:t>Eszterházy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Károly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Egyetem</a:t>
            </a:r>
            <a:r>
              <a:rPr lang="sk-SK" sz="3600" b="1" dirty="0" smtClean="0"/>
              <a:t>, </a:t>
            </a:r>
            <a:r>
              <a:rPr lang="sk-SK" sz="3600" b="1" dirty="0" err="1" smtClean="0"/>
              <a:t>Eger</a:t>
            </a:r>
            <a:endParaRPr lang="sk-SK" sz="3600" b="1" dirty="0" smtClean="0"/>
          </a:p>
        </p:txBody>
      </p:sp>
      <p:pic>
        <p:nvPicPr>
          <p:cNvPr id="4098" name="Picture 2" descr="http://tovabbtanulas.info/upload/uni/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" y="2234513"/>
            <a:ext cx="6451601" cy="4032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0" name="Picture 4" descr="http://m.cdn.blog.hu/he/heveskozelet/image/04_7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4634">
            <a:off x="5435149" y="2359399"/>
            <a:ext cx="6289155" cy="37824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18036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554092" y="635000"/>
            <a:ext cx="48393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err="1" smtClean="0"/>
              <a:t>Debreceni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Református</a:t>
            </a:r>
            <a:endParaRPr lang="sk-SK" sz="3600" b="1" dirty="0" smtClean="0"/>
          </a:p>
          <a:p>
            <a:pPr algn="ctr"/>
            <a:r>
              <a:rPr lang="sk-SK" sz="3600" b="1" dirty="0" err="1" smtClean="0"/>
              <a:t>Hittudományi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Egyetem</a:t>
            </a:r>
            <a:endParaRPr lang="sk-SK" sz="3600" b="1" dirty="0" smtClean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025" y="2763274"/>
            <a:ext cx="7483476" cy="34922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096843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 motív">
  <a:themeElements>
    <a:clrScheme name="Organický motív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 motív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 motív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1026</TotalTime>
  <Words>181</Words>
  <Application>Microsoft Office PowerPoint</Application>
  <PresentationFormat>Vlastná</PresentationFormat>
  <Paragraphs>52</Paragraphs>
  <Slides>20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1" baseType="lpstr">
      <vt:lpstr>Organický motív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kocsisg</dc:creator>
  <cp:lastModifiedBy>user</cp:lastModifiedBy>
  <cp:revision>59</cp:revision>
  <cp:lastPrinted>2016-11-09T13:30:01Z</cp:lastPrinted>
  <dcterms:created xsi:type="dcterms:W3CDTF">2016-11-08T13:13:13Z</dcterms:created>
  <dcterms:modified xsi:type="dcterms:W3CDTF">2018-08-31T08:56:50Z</dcterms:modified>
</cp:coreProperties>
</file>